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90" r:id="rId1"/>
  </p:sldMasterIdLst>
  <p:notesMasterIdLst>
    <p:notesMasterId r:id="rId10"/>
  </p:notesMasterIdLst>
  <p:handoutMasterIdLst>
    <p:handoutMasterId r:id="rId11"/>
  </p:handoutMasterIdLst>
  <p:sldIdLst>
    <p:sldId id="400" r:id="rId2"/>
    <p:sldId id="502" r:id="rId3"/>
    <p:sldId id="509" r:id="rId4"/>
    <p:sldId id="501" r:id="rId5"/>
    <p:sldId id="503" r:id="rId6"/>
    <p:sldId id="504" r:id="rId7"/>
    <p:sldId id="507" r:id="rId8"/>
    <p:sldId id="508" r:id="rId9"/>
  </p:sldIdLst>
  <p:sldSz cx="13004800" cy="9753600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1pPr>
    <a:lvl2pPr marL="4572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2pPr>
    <a:lvl3pPr marL="9144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3pPr>
    <a:lvl4pPr marL="13716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4pPr>
    <a:lvl5pPr marL="1828800" algn="ctr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5pPr>
    <a:lvl6pPr marL="22860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6pPr>
    <a:lvl7pPr marL="27432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7pPr>
    <a:lvl8pPr marL="32004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8pPr>
    <a:lvl9pPr marL="3657600" algn="l" defTabSz="914400" rtl="0" eaLnBrk="1" latinLnBrk="0" hangingPunct="1">
      <a:defRPr sz="4300" kern="1200">
        <a:solidFill>
          <a:srgbClr val="000000"/>
        </a:solidFill>
        <a:latin typeface="Gill Sans" pitchFamily="-112" charset="0"/>
        <a:ea typeface="ＭＳ Ｐゴシック" charset="-128"/>
        <a:cs typeface="+mn-cs"/>
        <a:sym typeface="Gill San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12368E"/>
    <a:srgbClr val="FF9900"/>
    <a:srgbClr val="488CD7"/>
    <a:srgbClr val="474DD7"/>
    <a:srgbClr val="FF6600"/>
    <a:srgbClr val="145192"/>
    <a:srgbClr val="0E358B"/>
    <a:srgbClr val="19368E"/>
    <a:srgbClr val="1E3E9C"/>
    <a:srgbClr val="081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3" autoAdjust="0"/>
    <p:restoredTop sz="91459" autoAdjust="0"/>
  </p:normalViewPr>
  <p:slideViewPr>
    <p:cSldViewPr>
      <p:cViewPr varScale="1">
        <p:scale>
          <a:sx n="61" d="100"/>
          <a:sy n="61" d="100"/>
        </p:scale>
        <p:origin x="1742" y="53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470" y="-120"/>
      </p:cViewPr>
      <p:guideLst>
        <p:guide orient="horz" pos="3111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E6261C1E-6D94-4B3C-A0B6-9CE7F2DD5019}" type="datetime1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0F73611D-9EEC-48FB-A87A-D9CA377B9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0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366F2206-F6D5-4816-A494-E59E6B46CF2F}" type="datetime1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28" tIns="45713" rIns="91428" bIns="4571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690823"/>
            <a:ext cx="5438465" cy="4442939"/>
          </a:xfrm>
          <a:prstGeom prst="rect">
            <a:avLst/>
          </a:prstGeom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86"/>
            <a:ext cx="2944958" cy="494187"/>
          </a:xfrm>
          <a:prstGeom prst="rect">
            <a:avLst/>
          </a:prstGeom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ヒラギノ角ゴ ProN W3" pitchFamily="-112" charset="-128"/>
              </a:defRPr>
            </a:lvl1pPr>
          </a:lstStyle>
          <a:p>
            <a:pPr>
              <a:defRPr/>
            </a:pPr>
            <a:fld id="{EBE4F185-313E-4839-8FB0-2E8C46E72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7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71D3D-03AE-45A6-84C2-28DAA97EE303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3AC17-65AF-4B92-B955-D48A05FB1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6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A851C3-85E2-426B-9E1D-754BCB81766D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58E1A-FBA7-40F3-AC02-6DAC551189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1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CC439-B4B2-4636-8E26-546BBB914E4A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CEE5B-FA84-4CBE-B7F3-330642C05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072A0-8EE1-4E52-9F41-0043415FEB5B}" type="datetime1">
              <a:rPr lang="en-US" smtClean="0"/>
              <a:pPr>
                <a:defRPr/>
              </a:pPr>
              <a:t>9/9/2022</a:t>
            </a:fld>
            <a:endParaRPr lang="en-US">
              <a:solidFill>
                <a:srgbClr val="19355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4920E-8F07-4AD6-ABB4-E34373FF9C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411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F4C66-DE09-41CA-B952-FC829D7428C7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9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07A43-2A9B-4F39-89E1-249CEA266C92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4B6F7-E34E-412F-A208-83F8A9E10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3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C28CF-0359-45C2-B43A-62D2F0093033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A93CF-4E32-4F88-84E2-0BFC4355D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B8233-2664-4182-A6C6-F148922C6923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6D6C9-768E-46A8-84F3-47B16D371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6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D851E-E3BE-48DD-9FB2-14D8F598F985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36B30-E9BB-4E33-8839-8DAC35216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6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332C8C-69D5-4FA0-AEF3-CFF96807FFE7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F9B07-94A7-46F9-A54B-F3DD8213C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1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ru-RU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DDC91-6319-4DB9-BD39-37159688C94B}" type="datetime1">
              <a:rPr lang="en-US" smtClean="0"/>
              <a:pPr>
                <a:defRPr/>
              </a:pPr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98EBB-83D9-44F7-96FE-98A25E8E28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0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D072A0-8EE1-4E52-9F41-0043415FEB5B}" type="datetime1">
              <a:rPr lang="en-US" smtClean="0"/>
              <a:pPr>
                <a:defRPr/>
              </a:pPr>
              <a:t>9/9/2022</a:t>
            </a:fld>
            <a:endParaRPr lang="en-US">
              <a:solidFill>
                <a:srgbClr val="19355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04920E-8F07-4AD6-ABB4-E34373FF9C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4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hdr="0" ftr="0" dt="0"/>
  <p:txStyles>
    <p:titleStyle>
      <a:lvl1pPr algn="ctr" defTabSz="65023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65023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004800" cy="2140496"/>
          </a:xfrm>
          <a:prstGeom prst="rect">
            <a:avLst/>
          </a:prstGeom>
          <a:solidFill>
            <a:srgbClr val="145192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1</a:t>
            </a:fld>
            <a:endParaRPr lang="en-US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5816" y="2992106"/>
            <a:ext cx="108601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>
                <a:solidFill>
                  <a:schemeClr val="tx2"/>
                </a:solidFill>
                <a:latin typeface="+mj-lt"/>
              </a:rPr>
              <a:t>Вебінар</a:t>
            </a:r>
            <a:r>
              <a:rPr lang="ru-RU" sz="48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ru-RU" sz="4400" dirty="0">
                <a:solidFill>
                  <a:schemeClr val="tx2"/>
                </a:solidFill>
                <a:latin typeface="+mj-lt"/>
              </a:rPr>
              <a:t>«Психологія </a:t>
            </a:r>
            <a:r>
              <a:rPr lang="ru-RU" sz="4400" dirty="0" err="1">
                <a:solidFill>
                  <a:schemeClr val="tx2"/>
                </a:solidFill>
                <a:latin typeface="+mj-lt"/>
              </a:rPr>
              <a:t>взаємовідносин</a:t>
            </a:r>
            <a:r>
              <a:rPr lang="ru-RU" sz="44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4400" dirty="0" err="1">
                <a:solidFill>
                  <a:schemeClr val="tx2"/>
                </a:solidFill>
                <a:latin typeface="+mj-lt"/>
              </a:rPr>
              <a:t>лікар</a:t>
            </a:r>
            <a:r>
              <a:rPr lang="ru-RU" sz="4400" dirty="0">
                <a:solidFill>
                  <a:schemeClr val="tx2"/>
                </a:solidFill>
                <a:latin typeface="+mj-lt"/>
              </a:rPr>
              <a:t>- пацієнт»</a:t>
            </a: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r>
              <a:rPr lang="ru-RU" sz="3600" dirty="0" err="1">
                <a:solidFill>
                  <a:schemeClr val="tx2"/>
                </a:solidFill>
                <a:latin typeface="+mj-lt"/>
              </a:rPr>
              <a:t>Чекаємо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 на: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студентів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інтернів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, лікарів</a:t>
            </a:r>
          </a:p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23 вересня о 16.00 </a:t>
            </a:r>
          </a:p>
          <a:p>
            <a:endParaRPr lang="ru-RU" sz="3600" dirty="0">
              <a:solidFill>
                <a:schemeClr val="tx2"/>
              </a:solidFill>
              <a:latin typeface="+mj-lt"/>
            </a:endParaRPr>
          </a:p>
          <a:p>
            <a:r>
              <a:rPr lang="ru-RU" sz="3600" dirty="0" err="1">
                <a:solidFill>
                  <a:schemeClr val="tx2"/>
                </a:solidFill>
                <a:latin typeface="+mj-lt"/>
              </a:rPr>
              <a:t>Бізнес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-консультант: Олександр </a:t>
            </a:r>
            <a:r>
              <a:rPr lang="ru-RU" sz="3600" dirty="0" err="1">
                <a:solidFill>
                  <a:schemeClr val="tx2"/>
                </a:solidFill>
                <a:latin typeface="+mj-lt"/>
              </a:rPr>
              <a:t>Шк</a:t>
            </a:r>
            <a:r>
              <a:rPr lang="uk-UA" sz="3600" dirty="0" err="1">
                <a:solidFill>
                  <a:schemeClr val="tx2"/>
                </a:solidFill>
                <a:latin typeface="+mj-lt"/>
              </a:rPr>
              <a:t>іль</a:t>
            </a:r>
            <a:endParaRPr lang="ru-RU" sz="3600" dirty="0">
              <a:solidFill>
                <a:schemeClr val="tx2"/>
              </a:solidFill>
              <a:latin typeface="+mj-lt"/>
            </a:endParaRPr>
          </a:p>
          <a:p>
            <a:endParaRPr lang="uk-UA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36" y="569094"/>
            <a:ext cx="11017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omic Sans MS"/>
              </a:rPr>
              <a:t>Тренінг Центр «МАЛЕС»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Comic Sans MS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641927"/>
              </p:ext>
            </p:extLst>
          </p:nvPr>
        </p:nvGraphicFramePr>
        <p:xfrm>
          <a:off x="10822880" y="340296"/>
          <a:ext cx="782779" cy="1095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28340" imgH="601499" progId="Word.Picture.8">
                  <p:embed/>
                </p:oleObj>
              </mc:Choice>
              <mc:Fallback>
                <p:oleObj name="Picture" r:id="rId2" imgW="428340" imgH="601499" progId="Word.Picture.8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2880" y="340296"/>
                        <a:ext cx="782779" cy="1095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A14CE1E-E39D-80FA-53C0-1246B78B98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800" y="8491143"/>
            <a:ext cx="12193200" cy="10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12201"/>
      </p:ext>
    </p:extLst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2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ru-RU" sz="4400" b="1" dirty="0">
                <a:solidFill>
                  <a:schemeClr val="bg1"/>
                </a:solidFill>
              </a:rPr>
              <a:t>ЗМІСТ ВЕБІНАРУ*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1085857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Портрет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– портрет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Джерела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конфліктності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у взаємодії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- пацієнт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Актуальність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комунікації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для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під час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первинного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прийому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Як досягнути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задоволення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поліклінічним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0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прийомом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*В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ебінар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є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частиною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програми для лікарів : "Розвиток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комунікативних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навичок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- пацієнт: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основи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недерективного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консультування". </a:t>
            </a: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004800" cy="2140496"/>
          </a:xfrm>
          <a:prstGeom prst="rect">
            <a:avLst/>
          </a:prstGeom>
          <a:solidFill>
            <a:srgbClr val="145192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omic Sans MS"/>
              </a:rPr>
              <a:t>Тренінг Центр «МАЛЕС»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Comic Sans MS"/>
            </a:endParaRPr>
          </a:p>
          <a:p>
            <a:pPr algn="ctr"/>
            <a:r>
              <a:rPr lang="uk-UA" sz="4400" b="1" dirty="0">
                <a:solidFill>
                  <a:schemeClr val="bg1"/>
                </a:solidFill>
              </a:rPr>
              <a:t>ПРОГРАМА ДЛЯ ЛІКАРІВ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3</a:t>
            </a:fld>
            <a:endParaRPr lang="en-US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4550" y="3305164"/>
            <a:ext cx="108601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dirty="0">
              <a:solidFill>
                <a:schemeClr val="tx2"/>
              </a:solidFill>
              <a:latin typeface="+mj-lt"/>
            </a:endParaRPr>
          </a:p>
          <a:p>
            <a:r>
              <a:rPr lang="ru-RU" sz="4400" b="1" dirty="0">
                <a:solidFill>
                  <a:schemeClr val="tx2"/>
                </a:solidFill>
                <a:latin typeface="+mj-lt"/>
              </a:rPr>
              <a:t>«Розвиток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комунікативних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навичок</a:t>
            </a:r>
          </a:p>
          <a:p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лікар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-пацієнт: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основи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4400" b="1" dirty="0" err="1">
                <a:solidFill>
                  <a:schemeClr val="tx2"/>
                </a:solidFill>
                <a:latin typeface="+mj-lt"/>
              </a:rPr>
              <a:t>недерективного</a:t>
            </a:r>
            <a:r>
              <a:rPr lang="ru-RU" sz="4400" b="1" dirty="0">
                <a:solidFill>
                  <a:schemeClr val="tx2"/>
                </a:solidFill>
                <a:latin typeface="+mj-lt"/>
              </a:rPr>
              <a:t> консультування»</a:t>
            </a: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ru-RU" sz="4400" dirty="0">
              <a:solidFill>
                <a:schemeClr val="tx2"/>
              </a:solidFill>
              <a:latin typeface="+mj-lt"/>
            </a:endParaRPr>
          </a:p>
          <a:p>
            <a:endParaRPr lang="uk-UA" sz="32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04724"/>
              </p:ext>
            </p:extLst>
          </p:nvPr>
        </p:nvGraphicFramePr>
        <p:xfrm>
          <a:off x="11110912" y="522630"/>
          <a:ext cx="782779" cy="1095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28340" imgH="601499" progId="Word.Picture.8">
                  <p:embed/>
                </p:oleObj>
              </mc:Choice>
              <mc:Fallback>
                <p:oleObj name="Picture" r:id="rId2" imgW="428340" imgH="601499" progId="Word.Picture.8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0912" y="522630"/>
                        <a:ext cx="782779" cy="1095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3900FB-065B-7B34-2CCB-C4BB36008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04" y="277833"/>
            <a:ext cx="1456824" cy="158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39806"/>
      </p:ext>
    </p:extLst>
  </p:cSld>
  <p:clrMapOvr>
    <a:masterClrMapping/>
  </p:clrMapOvr>
  <p:transition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4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519214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712" y="318885"/>
            <a:ext cx="125293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FFFF"/>
                </a:solidFill>
                <a:latin typeface="+mj-lt"/>
                <a:cs typeface="Comic Sans MS"/>
              </a:rPr>
              <a:t>Зміст програми</a:t>
            </a:r>
          </a:p>
          <a:p>
            <a:endParaRPr lang="en-US" sz="3200" dirty="0">
              <a:solidFill>
                <a:srgbClr val="FFFFFF"/>
              </a:solidFill>
              <a:latin typeface="+mj-lt"/>
              <a:cs typeface="Comic Sans MS"/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144550" y="3148607"/>
            <a:ext cx="10715700" cy="44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16075" lvl="0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1.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Поліклінічний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прийом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як процес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переговорів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: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етапи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та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особливості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Модель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встановлення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контакту.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2. Особливості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комунікаціі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лікаря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з пацієнтом на етапі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збору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анамнезу,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огляду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та завершенню діалогу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3. Робота з запереченнями. Принципи взаємодії з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конфліктним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пацієнтом  </a:t>
            </a: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Модуль 4. Як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запобігти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емоційному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вигорянню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лікаря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1616075" indent="-1616075" algn="l">
              <a:spcBef>
                <a:spcPts val="12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lvl="0" algn="l">
              <a:spcBef>
                <a:spcPts val="12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57188" lvl="0" indent="-357188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514350" lvl="0" indent="-514350" algn="l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 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5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1.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Поліклінічний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прийом</a:t>
            </a:r>
            <a:r>
              <a:rPr lang="ru-RU" sz="4000" b="1" dirty="0">
                <a:solidFill>
                  <a:schemeClr val="bg1"/>
                </a:solidFill>
              </a:rPr>
              <a:t> як процес </a:t>
            </a:r>
            <a:r>
              <a:rPr lang="ru-RU" sz="4000" b="1" dirty="0" err="1">
                <a:solidFill>
                  <a:schemeClr val="bg1"/>
                </a:solidFill>
              </a:rPr>
              <a:t>переговорів</a:t>
            </a:r>
            <a:r>
              <a:rPr lang="ru-RU" sz="4000" b="1" dirty="0">
                <a:solidFill>
                  <a:schemeClr val="bg1"/>
                </a:solidFill>
              </a:rPr>
              <a:t>: </a:t>
            </a:r>
            <a:r>
              <a:rPr lang="ru-RU" sz="4000" b="1" dirty="0" err="1">
                <a:solidFill>
                  <a:schemeClr val="bg1"/>
                </a:solidFill>
              </a:rPr>
              <a:t>етапи</a:t>
            </a:r>
            <a:r>
              <a:rPr lang="ru-RU" sz="4000" b="1" dirty="0">
                <a:solidFill>
                  <a:schemeClr val="bg1"/>
                </a:solidFill>
              </a:rPr>
              <a:t> та </a:t>
            </a:r>
            <a:r>
              <a:rPr lang="ru-RU" sz="4000" b="1" dirty="0" err="1">
                <a:solidFill>
                  <a:schemeClr val="bg1"/>
                </a:solidFill>
              </a:rPr>
              <a:t>особливості</a:t>
            </a:r>
            <a:r>
              <a:rPr lang="ru-RU" sz="4000" b="1" dirty="0">
                <a:solidFill>
                  <a:schemeClr val="bg1"/>
                </a:solidFill>
              </a:rPr>
              <a:t>. Модель </a:t>
            </a:r>
            <a:r>
              <a:rPr lang="ru-RU" sz="4000" b="1" dirty="0" err="1">
                <a:solidFill>
                  <a:schemeClr val="bg1"/>
                </a:solidFill>
              </a:rPr>
              <a:t>встановлення</a:t>
            </a:r>
            <a:r>
              <a:rPr lang="ru-RU" sz="4000" b="1" dirty="0">
                <a:solidFill>
                  <a:schemeClr val="bg1"/>
                </a:solidFill>
              </a:rPr>
              <a:t> контакту.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1028707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Очікування, цінності та потреби 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Етапи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поліклінічного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Цілі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і пацієнта під час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поліклінічного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прийому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Привітання: модель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встановлення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контакту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нестандартною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поведінкою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 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6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2.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Особливості </a:t>
            </a:r>
            <a:r>
              <a:rPr lang="ru-RU" sz="4000" b="1" dirty="0" err="1">
                <a:solidFill>
                  <a:schemeClr val="bg1"/>
                </a:solidFill>
              </a:rPr>
              <a:t>комунікаціі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лікаря</a:t>
            </a:r>
            <a:r>
              <a:rPr lang="ru-RU" sz="4000" b="1" dirty="0">
                <a:solidFill>
                  <a:schemeClr val="bg1"/>
                </a:solidFill>
              </a:rPr>
              <a:t> з пацієнтом на етапі </a:t>
            </a:r>
            <a:r>
              <a:rPr lang="ru-RU" sz="4000" b="1" dirty="0" err="1">
                <a:solidFill>
                  <a:schemeClr val="bg1"/>
                </a:solidFill>
              </a:rPr>
              <a:t>збору</a:t>
            </a:r>
            <a:r>
              <a:rPr lang="ru-RU" sz="4000" b="1" dirty="0">
                <a:solidFill>
                  <a:schemeClr val="bg1"/>
                </a:solidFill>
              </a:rPr>
              <a:t> анамнезу, </a:t>
            </a:r>
            <a:r>
              <a:rPr lang="ru-RU" sz="4000" b="1" dirty="0" err="1">
                <a:solidFill>
                  <a:schemeClr val="bg1"/>
                </a:solidFill>
              </a:rPr>
              <a:t>огляду</a:t>
            </a:r>
            <a:r>
              <a:rPr lang="ru-RU" sz="4000" b="1" dirty="0">
                <a:solidFill>
                  <a:schemeClr val="bg1"/>
                </a:solidFill>
              </a:rPr>
              <a:t> і завершенню діалогу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10930014" cy="646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Збір медичного та анамнезу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життя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Проміжкове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резюмування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: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перехід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від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збору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анамнезу до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огляду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Навички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задавання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запитань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Завершення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діалогу з пацієнтом: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резюмування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та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узгодження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призначень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Стимулювання пацієнта на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виконанння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призначень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лікаря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та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повторний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візит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Модель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саморегуляції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6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7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3.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Робота з запереченнями. Принципи взаємодії з </a:t>
            </a:r>
            <a:r>
              <a:rPr lang="ru-RU" sz="4000" b="1" dirty="0" err="1">
                <a:solidFill>
                  <a:schemeClr val="bg1"/>
                </a:solidFill>
              </a:rPr>
              <a:t>конфліктним</a:t>
            </a:r>
            <a:r>
              <a:rPr lang="ru-RU" sz="4000" b="1" dirty="0">
                <a:solidFill>
                  <a:schemeClr val="bg1"/>
                </a:solidFill>
              </a:rPr>
              <a:t> пацієнтом  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971556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запереченнями пацієнта 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Принципи взаємодії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конфліктним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пацієнтом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Самооцінка поведінки в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конфліктній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ситуації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58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54491" y="9040143"/>
            <a:ext cx="3034453" cy="519289"/>
          </a:xfrm>
        </p:spPr>
        <p:txBody>
          <a:bodyPr/>
          <a:lstStyle/>
          <a:p>
            <a:pPr>
              <a:defRPr/>
            </a:pPr>
            <a:fld id="{F9D80697-9D3B-4720-B4DB-144372CCE7C6}" type="slidenum">
              <a:rPr lang="en-US" smtClean="0">
                <a:latin typeface="+mj-lt"/>
              </a:rPr>
              <a:pPr>
                <a:defRPr/>
              </a:pPr>
              <a:t>8</a:t>
            </a:fld>
            <a:endParaRPr lang="en-US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1662090"/>
          </a:xfrm>
          <a:prstGeom prst="rect">
            <a:avLst/>
          </a:prstGeom>
          <a:solidFill>
            <a:srgbClr val="145192">
              <a:alpha val="8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Модуль 4.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Як </a:t>
            </a:r>
            <a:r>
              <a:rPr lang="ru-RU" sz="4000" b="1" dirty="0" err="1">
                <a:solidFill>
                  <a:schemeClr val="bg1"/>
                </a:solidFill>
              </a:rPr>
              <a:t>запобігти</a:t>
            </a:r>
            <a:r>
              <a:rPr lang="ru-RU" sz="4000" b="1" dirty="0">
                <a:solidFill>
                  <a:schemeClr val="bg1"/>
                </a:solidFill>
              </a:rPr>
              <a:t> емоційному </a:t>
            </a:r>
            <a:r>
              <a:rPr lang="ru-RU" sz="4000" b="1" dirty="0" err="1">
                <a:solidFill>
                  <a:schemeClr val="bg1"/>
                </a:solidFill>
              </a:rPr>
              <a:t>вигорянню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err="1">
                <a:solidFill>
                  <a:schemeClr val="bg1"/>
                </a:solidFill>
              </a:rPr>
              <a:t>лікаря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4000" b="1" dirty="0">
              <a:solidFill>
                <a:schemeClr val="bg1"/>
              </a:solidFill>
            </a:endParaRPr>
          </a:p>
          <a:p>
            <a:pPr marL="357188" indent="-357188">
              <a:spcBef>
                <a:spcPts val="1200"/>
              </a:spcBef>
              <a:spcAft>
                <a:spcPts val="600"/>
              </a:spcAft>
            </a:pPr>
            <a:r>
              <a:rPr lang="ru-RU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215988" y="2305032"/>
            <a:ext cx="9715568" cy="422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450850" lvl="0" indent="-450850" algn="l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Зміст: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Робота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компліментом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пацієнта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Взаємодія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з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оточенням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-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психологічна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атмосфера в команді та з пацієнтом</a:t>
            </a: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Самооцінка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рівня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емоційного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інтелекту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42925" lvl="0" indent="-542925" algn="l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8257136"/>
      </p:ext>
    </p:extLst>
  </p:cSld>
  <p:clrMapOvr>
    <a:masterClrMapping/>
  </p:clrMapOvr>
</p:sld>
</file>

<file path=ppt/theme/theme1.xml><?xml version="1.0" encoding="utf-8"?>
<a:theme xmlns:a="http://schemas.openxmlformats.org/drawingml/2006/main" name="Johns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8174</TotalTime>
  <Pages>0</Pages>
  <Words>334</Words>
  <Characters>0</Characters>
  <Application>Microsoft Office PowerPoint</Application>
  <PresentationFormat>Произвольный</PresentationFormat>
  <Lines>0</Lines>
  <Paragraphs>89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</vt:lpstr>
      <vt:lpstr>Wingdings</vt:lpstr>
      <vt:lpstr>Johnson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Групповые переговоры</dc:title>
  <dc:creator>Olga Filina</dc:creator>
  <cp:lastModifiedBy>Olena Ilnytska</cp:lastModifiedBy>
  <cp:revision>859</cp:revision>
  <cp:lastPrinted>2019-01-16T08:56:50Z</cp:lastPrinted>
  <dcterms:created xsi:type="dcterms:W3CDTF">2009-06-01T06:18:04Z</dcterms:created>
  <dcterms:modified xsi:type="dcterms:W3CDTF">2022-09-09T12:19:58Z</dcterms:modified>
</cp:coreProperties>
</file>