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48" r:id="rId2"/>
    <p:sldId id="793" r:id="rId3"/>
    <p:sldId id="794" r:id="rId4"/>
  </p:sldIdLst>
  <p:sldSz cx="12192000" cy="6858000"/>
  <p:notesSz cx="6681788" cy="9812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89415" autoAdjust="0"/>
  </p:normalViewPr>
  <p:slideViewPr>
    <p:cSldViewPr>
      <p:cViewPr varScale="1">
        <p:scale>
          <a:sx n="77" d="100"/>
          <a:sy n="77" d="100"/>
        </p:scale>
        <p:origin x="1219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6170" cy="490617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784058" y="2"/>
            <a:ext cx="2896170" cy="490617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0BF0109-E2C3-49EE-933B-63B55B0B167C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6600"/>
            <a:ext cx="6538912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67868" y="4661650"/>
            <a:ext cx="5346055" cy="441555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320145"/>
            <a:ext cx="2896170" cy="490617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784058" y="9320145"/>
            <a:ext cx="2896170" cy="490617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0BFDB085-5838-4273-8888-EA984186183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65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DB085-5838-4273-8888-EA984186183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81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13E4-591C-4DF6-9EE7-8D81EA1E5B1C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236B-CED0-4747-BE5C-C391CDA52D5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627" y="6709281"/>
            <a:ext cx="2133600" cy="365125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F51ACC81-C17C-7D46-A91E-E7B61EB955B2}"/>
              </a:ext>
            </a:extLst>
          </p:cNvPr>
          <p:cNvGrpSpPr/>
          <p:nvPr/>
        </p:nvGrpSpPr>
        <p:grpSpPr>
          <a:xfrm>
            <a:off x="839755" y="2211353"/>
            <a:ext cx="10534261" cy="3539430"/>
            <a:chOff x="2870371" y="4173375"/>
            <a:chExt cx="8911603" cy="2322545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66893C4A-4DDE-BA42-9FA9-159FB48601CA}"/>
                </a:ext>
              </a:extLst>
            </p:cNvPr>
            <p:cNvSpPr/>
            <p:nvPr/>
          </p:nvSpPr>
          <p:spPr>
            <a:xfrm>
              <a:off x="2870371" y="4407761"/>
              <a:ext cx="8794350" cy="1209192"/>
            </a:xfrm>
            <a:prstGeom prst="rect">
              <a:avLst/>
            </a:prstGeom>
            <a:solidFill>
              <a:srgbClr val="448AD4">
                <a:alpha val="7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17443" y="4173375"/>
              <a:ext cx="8664531" cy="2322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r>
                <a:rPr lang="ru-RU" sz="3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Програма практикуму:</a:t>
              </a:r>
            </a:p>
            <a:p>
              <a:pPr algn="ctr"/>
              <a:r>
                <a:rPr lang="ru-RU" sz="3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Як запобігти емоційному вигорянню</a:t>
              </a:r>
            </a:p>
            <a:p>
              <a:pPr algn="ctr"/>
              <a:r>
                <a:rPr lang="ru-RU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(Експрес-курс </a:t>
              </a:r>
              <a:r>
                <a:rPr lang="uk-UA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а</a:t>
              </a:r>
              <a:r>
                <a:rPr lang="ru-RU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нтивигоряння з командою МАЛЕС)</a:t>
              </a:r>
            </a:p>
            <a:p>
              <a:pPr algn="ctr"/>
              <a:endParaRPr lang="uk-UA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uk-UA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uk-UA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46CE191-15BA-B243-BF56-78081B35DF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9" y="5592859"/>
            <a:ext cx="12192000" cy="12573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F6FEF6-B9F6-F949-A779-39974EC3B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421031"/>
            <a:ext cx="1938119" cy="1951303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1FA6D62-F830-3842-A5E0-C9D7FAA48BA1}"/>
              </a:ext>
            </a:extLst>
          </p:cNvPr>
          <p:cNvGrpSpPr/>
          <p:nvPr/>
        </p:nvGrpSpPr>
        <p:grpSpPr>
          <a:xfrm>
            <a:off x="10249415" y="643901"/>
            <a:ext cx="1247185" cy="1522409"/>
            <a:chOff x="10188930" y="682453"/>
            <a:chExt cx="1247185" cy="1522409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B2DFE982-886F-1540-887A-683E1886B060}"/>
                </a:ext>
              </a:extLst>
            </p:cNvPr>
            <p:cNvGrpSpPr/>
            <p:nvPr/>
          </p:nvGrpSpPr>
          <p:grpSpPr>
            <a:xfrm>
              <a:off x="10188930" y="682453"/>
              <a:ext cx="1247184" cy="1522409"/>
              <a:chOff x="5581915" y="1920016"/>
              <a:chExt cx="1177086" cy="1217225"/>
            </a:xfrm>
          </p:grpSpPr>
          <p:sp>
            <p:nvSpPr>
              <p:cNvPr id="12" name="Скругленный прямоугольник 11">
                <a:extLst>
                  <a:ext uri="{FF2B5EF4-FFF2-40B4-BE49-F238E27FC236}">
                    <a16:creationId xmlns:a16="http://schemas.microsoft.com/office/drawing/2014/main" id="{AD8A44ED-D64A-FF40-9ECC-6B257E481A5A}"/>
                  </a:ext>
                </a:extLst>
              </p:cNvPr>
              <p:cNvSpPr/>
              <p:nvPr/>
            </p:nvSpPr>
            <p:spPr>
              <a:xfrm>
                <a:off x="5592787" y="1937037"/>
                <a:ext cx="1166213" cy="28300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3" name="Скругленный прямоугольник 12">
                <a:extLst>
                  <a:ext uri="{FF2B5EF4-FFF2-40B4-BE49-F238E27FC236}">
                    <a16:creationId xmlns:a16="http://schemas.microsoft.com/office/drawing/2014/main" id="{7A713D43-4204-764B-B8C9-F6735B162DC5}"/>
                  </a:ext>
                </a:extLst>
              </p:cNvPr>
              <p:cNvSpPr/>
              <p:nvPr/>
            </p:nvSpPr>
            <p:spPr>
              <a:xfrm>
                <a:off x="5592787" y="2858036"/>
                <a:ext cx="1166212" cy="27920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F0400F8E-AC59-6A4A-BB1F-EA5BE3341577}"/>
                  </a:ext>
                </a:extLst>
              </p:cNvPr>
              <p:cNvGrpSpPr/>
              <p:nvPr/>
            </p:nvGrpSpPr>
            <p:grpSpPr>
              <a:xfrm>
                <a:off x="5592216" y="2287009"/>
                <a:ext cx="758450" cy="504793"/>
                <a:chOff x="10385407" y="2154860"/>
                <a:chExt cx="758450" cy="504793"/>
              </a:xfrm>
            </p:grpSpPr>
            <p:sp>
              <p:nvSpPr>
                <p:cNvPr id="18" name="Скругленный прямоугольник 17">
                  <a:extLst>
                    <a:ext uri="{FF2B5EF4-FFF2-40B4-BE49-F238E27FC236}">
                      <a16:creationId xmlns:a16="http://schemas.microsoft.com/office/drawing/2014/main" id="{119D8A73-8F14-A943-9294-C067CBF408DF}"/>
                    </a:ext>
                  </a:extLst>
                </p:cNvPr>
                <p:cNvSpPr/>
                <p:nvPr/>
              </p:nvSpPr>
              <p:spPr>
                <a:xfrm>
                  <a:off x="10385407" y="2155597"/>
                  <a:ext cx="365617" cy="5040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/>
                    <a:t>2</a:t>
                  </a:r>
                  <a:endParaRPr lang="uk-UA" sz="2800" dirty="0"/>
                </a:p>
              </p:txBody>
            </p:sp>
            <p:sp>
              <p:nvSpPr>
                <p:cNvPr id="19" name="Скругленный прямоугольник 18">
                  <a:extLst>
                    <a:ext uri="{FF2B5EF4-FFF2-40B4-BE49-F238E27FC236}">
                      <a16:creationId xmlns:a16="http://schemas.microsoft.com/office/drawing/2014/main" id="{B9009A7D-B5E7-E24B-9259-C52ED37E493B}"/>
                    </a:ext>
                  </a:extLst>
                </p:cNvPr>
                <p:cNvSpPr/>
                <p:nvPr/>
              </p:nvSpPr>
              <p:spPr>
                <a:xfrm>
                  <a:off x="10793746" y="2154860"/>
                  <a:ext cx="350111" cy="5040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/>
                    <a:t>7</a:t>
                  </a:r>
                  <a:endParaRPr lang="uk-UA" sz="2800" dirty="0"/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E68D620-E0AC-2041-B84A-49ACACB06396}"/>
                  </a:ext>
                </a:extLst>
              </p:cNvPr>
              <p:cNvSpPr txBox="1"/>
              <p:nvPr/>
            </p:nvSpPr>
            <p:spPr>
              <a:xfrm>
                <a:off x="5581915" y="2849376"/>
                <a:ext cx="1177086" cy="270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cap="all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досвіду</a:t>
                </a:r>
                <a:endParaRPr lang="uk-UA" sz="1600" b="1" cap="all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76A87E0-1433-3D4C-A779-43CDC489057C}"/>
                  </a:ext>
                </a:extLst>
              </p:cNvPr>
              <p:cNvSpPr txBox="1"/>
              <p:nvPr/>
            </p:nvSpPr>
            <p:spPr>
              <a:xfrm>
                <a:off x="5592788" y="1920016"/>
                <a:ext cx="1166211" cy="27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cap="all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Років</a:t>
                </a:r>
                <a:endParaRPr lang="uk-UA" sz="1600" b="1" cap="all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22" name="Скругленный прямоугольник 21">
              <a:extLst>
                <a:ext uri="{FF2B5EF4-FFF2-40B4-BE49-F238E27FC236}">
                  <a16:creationId xmlns:a16="http://schemas.microsoft.com/office/drawing/2014/main" id="{54E38621-88B8-7D42-BCAC-B208366927C0}"/>
                </a:ext>
              </a:extLst>
            </p:cNvPr>
            <p:cNvSpPr/>
            <p:nvPr/>
          </p:nvSpPr>
          <p:spPr>
            <a:xfrm>
              <a:off x="11064552" y="1142382"/>
              <a:ext cx="371563" cy="6304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/>
                <a:t>+</a:t>
              </a:r>
              <a:endParaRPr lang="uk-UA" sz="2800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0385A37-3198-42AB-9061-92837B63FA77}"/>
              </a:ext>
            </a:extLst>
          </p:cNvPr>
          <p:cNvSpPr txBox="1"/>
          <p:nvPr/>
        </p:nvSpPr>
        <p:spPr>
          <a:xfrm>
            <a:off x="9840416" y="612740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липень 2023</a:t>
            </a:r>
          </a:p>
        </p:txBody>
      </p:sp>
    </p:spTree>
    <p:extLst>
      <p:ext uri="{BB962C8B-B14F-4D97-AF65-F5344CB8AC3E}">
        <p14:creationId xmlns:p14="http://schemas.microsoft.com/office/powerpoint/2010/main" val="371716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BAF6FB-A394-E843-9AD7-A41473CD4C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80"/>
            <a:ext cx="12192000" cy="6858000"/>
          </a:xfrm>
          <a:prstGeom prst="rect">
            <a:avLst/>
          </a:prstGeom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76EEA7A8-CB5B-C546-A888-F49E404D2FA6}"/>
              </a:ext>
            </a:extLst>
          </p:cNvPr>
          <p:cNvSpPr txBox="1">
            <a:spLocks/>
          </p:cNvSpPr>
          <p:nvPr/>
        </p:nvSpPr>
        <p:spPr>
          <a:xfrm>
            <a:off x="4972249" y="0"/>
            <a:ext cx="6837743" cy="7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Перевірте симптоми вигоряння на собі 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173D46-B67A-6E4C-B012-10594096B3F6}"/>
              </a:ext>
            </a:extLst>
          </p:cNvPr>
          <p:cNvSpPr/>
          <p:nvPr/>
        </p:nvSpPr>
        <p:spPr>
          <a:xfrm>
            <a:off x="4852298" y="682882"/>
            <a:ext cx="72011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⚠️ </a:t>
            </a:r>
            <a: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виснаженість та втома, що призводять до проблем з концентрацією уваги </a:t>
            </a:r>
            <a:b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⚠️ дистанція з роботою, відсутність мотивації, негатив та цинізм</a:t>
            </a: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⚠️ спонтанні некеровані реакції по відношенню до оточуючих</a:t>
            </a:r>
            <a:b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⚠️ відчуття неспроможності впоратися з робочими обов‘язками і, як наслідок, сумніви у своїх здібностях</a:t>
            </a: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>
              <a:spcAft>
                <a:spcPts val="1200"/>
              </a:spcAft>
            </a:pPr>
            <a:endParaRPr lang="uk-UA" sz="2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871A4F-CF96-C54A-96E8-B50AFEEDDEFC}"/>
              </a:ext>
            </a:extLst>
          </p:cNvPr>
          <p:cNvSpPr/>
          <p:nvPr/>
        </p:nvSpPr>
        <p:spPr>
          <a:xfrm>
            <a:off x="1550660" y="6213613"/>
            <a:ext cx="226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>
                <a:solidFill>
                  <a:schemeClr val="bg1"/>
                </a:solidFill>
                <a:latin typeface="-apple-system"/>
              </a:rPr>
              <a:t>@</a:t>
            </a:r>
            <a:r>
              <a:rPr lang="en-US" dirty="0" err="1">
                <a:solidFill>
                  <a:schemeClr val="bg1"/>
                </a:solidFill>
                <a:latin typeface="-apple-system"/>
              </a:rPr>
              <a:t>trainingcentremales</a:t>
            </a:r>
            <a:endParaRPr lang="en-US" b="0" i="0" u="none" strike="noStrike" dirty="0">
              <a:solidFill>
                <a:schemeClr val="bg1"/>
              </a:solidFill>
              <a:effectLst/>
              <a:latin typeface="-apple-system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ABE120-B690-544A-95C1-A88D1D418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64" y="6178931"/>
            <a:ext cx="438696" cy="438696"/>
          </a:xfrm>
          <a:prstGeom prst="rect">
            <a:avLst/>
          </a:prstGeom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id="{F3605576-FB22-A249-8E1B-607BCBEAF510}"/>
              </a:ext>
            </a:extLst>
          </p:cNvPr>
          <p:cNvSpPr txBox="1">
            <a:spLocks/>
          </p:cNvSpPr>
          <p:nvPr/>
        </p:nvSpPr>
        <p:spPr>
          <a:xfrm>
            <a:off x="4972250" y="2389783"/>
            <a:ext cx="7392144" cy="400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ru-RU" sz="2800" u="sng" dirty="0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sz="2800" u="sng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Це ж не про Вас❓❤️💫 і знаете чому: </a:t>
            </a:r>
          </a:p>
          <a:p>
            <a:pPr algn="l">
              <a:spcBef>
                <a:spcPts val="0"/>
              </a:spcBef>
            </a:pPr>
            <a:b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</a:t>
            </a: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Ви працюєте в компанії з високими стандартами корпоративної Культури 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📍Ви маєте високий рівень зрілості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📍Ви самодостатня особистість 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📍Ви - особистість І Світ справді встоїть , бо вам треба реалізовувати свої інтереси кожного «понеділка»( серфінг, ковзани, малювання, танці, топіар, яхтинг, спів, квіти тощо...) 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📍Ви маєте сім‘ю та підтримку друзів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📍У Вас є цілі та прагнення , які реальні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 Імпульсивність та нетерплячість - це не про Вас 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📍Природа дарує Вам хоча б один сонячний день на тиждень</a:t>
            </a:r>
            <a:br>
              <a:rPr lang="ru-RU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uk-UA" sz="1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B78A33AE-D35D-430B-98C7-F7A9F2C4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812" y="0"/>
            <a:ext cx="12192000" cy="1362075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1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Як запобігти емоційному вигорянню</a:t>
            </a:r>
            <a:br>
              <a:rPr lang="ru-RU" sz="4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(Експрес-курс </a:t>
            </a:r>
            <a:r>
              <a:rPr lang="uk-UA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</a:t>
            </a:r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нтивигоряння з командою МАЛЕС)</a:t>
            </a:r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E10D2FCD-889C-486A-A926-98C92B4074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7830"/>
              </p:ext>
            </p:extLst>
          </p:nvPr>
        </p:nvGraphicFramePr>
        <p:xfrm>
          <a:off x="11136560" y="133420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Picture" r:id="rId4" imgW="428340" imgH="601499" progId="Word.Picture.8">
                  <p:embed/>
                </p:oleObj>
              </mc:Choice>
              <mc:Fallback>
                <p:oleObj name="Picture" r:id="rId4" imgW="428340" imgH="601499" progId="Word.Picture.8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E10D2FCD-889C-486A-A926-98C92B4074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6560" y="133420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1303F7F-0B0D-4419-92A5-CE77ADB34F79}"/>
              </a:ext>
            </a:extLst>
          </p:cNvPr>
          <p:cNvSpPr/>
          <p:nvPr/>
        </p:nvSpPr>
        <p:spPr>
          <a:xfrm>
            <a:off x="623392" y="1471762"/>
            <a:ext cx="11161240" cy="5967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6993" indent="-316993">
              <a:spcBef>
                <a:spcPts val="422"/>
              </a:spcBef>
              <a:spcAft>
                <a:spcPts val="422"/>
              </a:spcAft>
            </a:pPr>
            <a:r>
              <a:rPr lang="ru-RU" sz="21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Зміст: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Самооцінка емоційної компетентності та інтерпретація результатів: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  наскільки я розумію себе і управляю особистим станом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  наскільки я розумію інших і впливаю  на оточення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uk-UA" sz="2100" dirty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Емоції та поведінкові сигнали в спілкуванні : вербальний та невербальний аспект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uk-UA" sz="2100" dirty="0">
              <a:solidFill>
                <a:schemeClr val="tx1">
                  <a:tint val="7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Створення позитивної психологічної атмосфери в своєму оточенні: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як викликати  позитивну емоційну реакцію на вашу історію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як щиро зацікавити інших та показати можливі спільні точки дотику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як допомогти іншим уникнути з вами особистісних (цінностних) конфліктів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uk-UA" sz="2100" dirty="0">
              <a:solidFill>
                <a:schemeClr val="tx1">
                  <a:tint val="7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Взаємодія з оточенням як головний ресурс для запобігання емоційному вигорянню: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мінімізація впливу негативних  чинників  в спілкуванні на психологічний стан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відновлення психологічного  «живлення» - робота з компліментом та подякою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uk-UA" sz="2100" dirty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uk-UA" sz="2100" dirty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uk-UA" sz="2100" dirty="0">
                <a:solidFill>
                  <a:schemeClr val="tx1">
                    <a:tint val="75000"/>
                  </a:schemeClr>
                </a:solidFill>
                <a:latin typeface="+mj-lt"/>
              </a:rPr>
              <a:t>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52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20674</TotalTime>
  <Words>168</Words>
  <Application>Microsoft Office PowerPoint</Application>
  <PresentationFormat>Широкий екран</PresentationFormat>
  <Paragraphs>40</Paragraphs>
  <Slides>3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10" baseType="lpstr">
      <vt:lpstr>-apple-system</vt:lpstr>
      <vt:lpstr>Arial</vt:lpstr>
      <vt:lpstr>Calibri</vt:lpstr>
      <vt:lpstr>Calibri Light</vt:lpstr>
      <vt:lpstr>Wingdings</vt:lpstr>
      <vt:lpstr>Тема Office</vt:lpstr>
      <vt:lpstr>Picture</vt:lpstr>
      <vt:lpstr>Презентація PowerPoint</vt:lpstr>
      <vt:lpstr>Презентація PowerPoint</vt:lpstr>
      <vt:lpstr>Як запобігти емоційному вигорянню (Експрес-курс антивигоряння з командою МАЛЕС)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решаем?</dc:title>
  <dc:creator>Olga</dc:creator>
  <cp:lastModifiedBy>Olena Ilnytska</cp:lastModifiedBy>
  <cp:revision>715</cp:revision>
  <cp:lastPrinted>2023-07-12T10:14:26Z</cp:lastPrinted>
  <dcterms:created xsi:type="dcterms:W3CDTF">2019-07-04T07:32:56Z</dcterms:created>
  <dcterms:modified xsi:type="dcterms:W3CDTF">2023-07-12T12:13:46Z</dcterms:modified>
</cp:coreProperties>
</file>